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ed Barbier" initials="TB" lastIdx="2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77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0T20:02:23.943" idx="1">
    <p:pos x="63" y="6947"/>
    <p:text>Mobiliser massivement du CPU ou de la bande passante sur demande (Burst).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2:49.959" idx="2">
    <p:pos x="3660" y="6654"/>
    <p:text>Les nœuds doivent être consommables (Scraping, Stress Test, Calcul intensif) sans maintenance longue.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3:21.423" idx="3">
    <p:pos x="7301" y="6722"/>
    <p:text>Agréger n'importe quelle puissance disponible (Cloud, On-Premise, IoT) dans un pool commun.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9:35.057" idx="4">
    <p:pos x="8983" y="-22"/>
    <p:text>Que ce soit pour du Pentest, du calcul scientifique ou du scraping, on a besoin d'une armée de machines mobilisable instantanément et jetable après usage.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0T20:18:53.499" idx="5">
    <p:pos x="217" y="6664"/>
    <p:text>Une plateforme qui centralise et gère des ressources de calcul hétérogènes.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19:19.282" idx="6">
    <p:pos x="4299" y="6649"/>
    <p:text>Modèle "Location → Utilisation → Restitution" (Bail à durée déterminée).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19:47.013" idx="7">
    <p:pos x="7968" y="6649"/>
    <p:text>L'utilisateur obtient un accès prêt à l'emploi (SSH) sans aucune configuration manuelle.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20:30.933" idx="8">
    <p:pos x="11058" y="35"/>
    <p:text>Pour répondre à ce besoin, nous avons créé Orion : le 'Airbnb' des serveurs. Je loue, j'utilise, je rends.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0T20:31:28.876" idx="9">
    <p:pos x="78" y="6925"/>
    <p:text>Le cerveau (API/Scheduler) est isolé des muscles (Workers).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07.617" idx="10">
    <p:pos x="3720" y="6920"/>
    <p:text>Chaque fonction (Autoscaler, API, Proxy) est un conteneur indépendant.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25.935" idx="11">
    <p:pos x="7352" y="6904"/>
    <p:text>Les workers contactent le serveur (évite de scanner le réseau, traverse les NAT).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48.217" idx="12">
    <p:pos x="8232" y="54"/>
    <p:text>On a évité le monolithe. Si le Scheduler crashe, l'API continue de répondre. Et le mode 'Push' permet d'ajouter un worker situé à l'autre bout du monde sans configurer le firewall du serveur.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1T11:59:20.266" idx="13">
    <p:pos x="88" y="6904"/>
    <p:text>Usage de MariaDB + Transactions strictes pour empêcher les collisions de baux.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9:43.418" idx="14">
    <p:pos x="3720" y="6904"/>
    <p:text>Le Scheduler utilise ce verrou SQL spécial pour traiter les tâches en parallèle sans conflit.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9:59.568" idx="15">
    <p:pos x="7336" y="6920"/>
    <p:text>Provisioning d'users éphémères automatisé par playbooks (Idempotence).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0:18.551" idx="16">
    <p:pos x="8968" y="214"/>
    <p:text>Le SKIP LOCKED est le secret qui nous permet de scaler. C'est la même technique qu'utilisent les files d'attente d'AWS ou Kafka.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1T12:04:14.507" idx="17">
    <p:pos x="9256" y="8"/>
    <p:text>C'est là qu'on se différencie d'un simple script. Le système cicatrise tout seul. Si la Blue Team tue mon serveur, je suis de retour en 10 secondes ailleurs.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32.124" idx="20">
    <p:pos x="7208" y="6968"/>
    <p:text>Un nœud qui revient à la vie est automatiquement purgé avant toute réutilisation.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44.592" idx="19">
    <p:pos x="3608" y="6968"/>
    <p:text>Si un nœud tombe, l'utilisateur est déplacé instantanément sur un autre nœud sain.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58.442" idx="18">
    <p:pos x="8" y="6968"/>
    <p:text>Health Check actif toutes les X secondes.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1T12:36:54.117" idx="21">
    <p:pos x="8" y="6984"/>
    <p:text>82% de couverture de tests (Unitaires &amp; Intégration).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13.250" idx="22">
    <p:pos x="3608" y="6984"/>
    <p:text>Entièrement conteneurisé (Docker Compose).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35.934" idx="23">
    <p:pos x="7208" y="6984"/>
    <p:text>Une plateforme PaaS privée, sécurisée et résiliente prête pour le déploiement.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55.600" idx="24">
    <p:pos x="8456" y="-26"/>
    <p:text>Ce n'est pas un POC bricolé, c'est une base solide testée industriellement.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2-21T12:41:24.319" idx="25">
    <p:pos x="-8" y="6772"/>
    <p:text>Intégration de Terraform pour piloter de vraies instances Cloud (AWS, GCP) et dépasser le simple conteneur.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1:39.586" idx="26">
    <p:pos x="3592" y="6773"/>
    <p:text>Remplacer l'exposition SSH publique par un Mesh VPN (WireGuard) pour chiffrer les communications Control/Data plane.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1:50.353" idx="27">
    <p:pos x="7192" y="7000"/>
    <p:text>Monitoring temps réel (Prometheus/Grafana) pour visualiser la charge de la flotte distribuée.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2:05.318" idx="28">
    <p:pos x="7512" y="54"/>
    <p:text>Pour passer en production, la prochaine étape est de connecter le Cloud public et de sécuriser le réseau avec un VPN privé.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2984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Que ce soit pour du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Pentest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, du calcul scientifique ou du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scraping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, on a besoin d'une armée de machines mobilisable instantanément et jetable après usage.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Mobiliser massivement du CPU ou de la bande passante sur demande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Burst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).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Les nœuds doivent être consommables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Scraping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, Stress Test, Calcul intensif) sans maintenance longue.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Agréger n'importe quelle puissance disponible (Cloud, On-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Premise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, IoT) dans un pool commun.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1780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Pour répondre à ce besoin, nous avons créé Orion : le 'Airbnb' des serveurs. Je loue, j'utilise, je rends.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Une plateforme qui centralise et gère des ressources de calcul hétérogènes.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Modèle "Location → Utilisation → Restitution" (Bail à durée déterminée).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L'utilisateur obtient un accès prêt à l'emploi (SSH) sans aucune configuration manuelle.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56389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On a évité le monolithe. Si le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Scheduler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crashe, l'API continue de répondre. Et le mode 'Push' permet d'ajouter un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worker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situé à l'autre bout du monde sans configurer le firewall du serveur.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Le cerveau (API/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Scheduler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) est isolé des muscles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Workers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).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Chaque fonction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Autoscaler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, API, Proxy) est un conteneur indépendant.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Les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workers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contactent le serveur (évite de scanner le réseau, traverse les NAT).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4619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Le SKIP LOCKED est le secret qui nous permet de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scaler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. C'est la même technique qu'utilisent les files d'attente d'AWS ou Kafka.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Usage de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MariaDB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+ Transactions strictes pour empêcher les collisions de baux.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Le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Scheduler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utilise ce verrou SQL spécial pour traiter les tâches en parallèle sans conflit.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Provisioning d'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users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éphémères automatisé par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playbooks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(Idempotence).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2920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C'est là qu'on se différencie d'un simple script. Le système cicatrise tout seul. Si la Blue Team tue mon serveur, je suis de retour en 10 secondes ailleurs.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Health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Check actif toutes les 30 secondes.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Si un nœud tombe, l'utilisateur est déplacé instantanément sur un autre nœud sain.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Un nœud qui revient à la vie est automatiquement purgé avant toute réutilisation.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7618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Ce n'est pas un POC bricolé, c'est une base solide testée industriellement.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82% de couverture de tests (Unitaires &amp; Intégration).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Entièrement conteneurisé (Docker Compose).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Une plateforme PaaS privée, sécurisée et résiliente prête pour le déploiement.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88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Pour passer en production, la prochaine étape est de connecter le Cloud public et de sécuriser le réseau avec un VPN privé.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Intégration de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Terraform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pour piloter de vraies instances Cloud (AWS, GCP) et dépasser le simple conteneur.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Remplacer l'exposition SSH publique par un 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Mesh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 VPN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WireGuard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) pour chiffrer les communications Control/Data plane.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Monitoring temps réel (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Prometheus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/</a:t>
            </a:r>
            <a:r>
              <a:rPr lang="fr-FR" sz="2200" dirty="0" err="1">
                <a:effectLst/>
                <a:latin typeface="+mn-lt"/>
                <a:ea typeface="+mn-ea"/>
                <a:cs typeface="+mn-cs"/>
                <a:sym typeface="Helvetica Neue"/>
              </a:rPr>
              <a:t>Grafana</a:t>
            </a:r>
            <a:r>
              <a:rPr lang="fr-FR" sz="2200" dirty="0">
                <a:effectLst/>
                <a:latin typeface="+mn-lt"/>
                <a:ea typeface="+mn-ea"/>
                <a:cs typeface="+mn-cs"/>
                <a:sym typeface="Helvetica Neue"/>
              </a:rPr>
              <a:t>) pour visualiser la charge de la flotte distribuée.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3317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1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13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100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10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Titre de l’ordre du jour</a:t>
            </a:r>
          </a:p>
        </p:txBody>
      </p:sp>
      <p:sp>
        <p:nvSpPr>
          <p:cNvPr id="109" name="Sous-titre de l’ordre du jour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l’ordre du jour</a:t>
            </a:r>
          </a:p>
        </p:txBody>
      </p:sp>
      <p:sp>
        <p:nvSpPr>
          <p:cNvPr id="110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Rubriques de l’ordre du jour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éclara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Déclaration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it importa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nnées clés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Données clés</a:t>
            </a:r>
          </a:p>
        </p:txBody>
      </p:sp>
      <p:sp>
        <p:nvSpPr>
          <p:cNvPr id="127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 Citation notable 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Vue en contre-plongée et en noir et blanc d’un bâtiment d’appartements futuristes sous un ciel nuageux"/>
          <p:cNvSpPr>
            <a:spLocks noGrp="1"/>
          </p:cNvSpPr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Photo en noir et blanc de l’extérieur d’un bâtiment de bureaux moderne "/>
          <p:cNvSpPr>
            <a:spLocks noGrp="1"/>
          </p:cNvSpPr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Photo en noir et blanc d’une architecture moderne similaire à de la maille, sur un bâtiment"/>
          <p:cNvSpPr>
            <a:spLocks noGrp="1"/>
          </p:cNvSpPr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Vue en contre-plongée et en noir et blanc d’un bâtiment moderne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hoto en noir et blanc de lumière et d’ombres sur un bâtiment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Titre de la présentation</a:t>
            </a:r>
          </a:p>
        </p:txBody>
      </p:sp>
      <p:sp>
        <p:nvSpPr>
          <p:cNvPr id="23" name="Auteur et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Auteur et date</a:t>
            </a:r>
          </a:p>
        </p:txBody>
      </p:sp>
      <p:sp>
        <p:nvSpPr>
          <p:cNvPr id="24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la présentation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tre titre et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Titre de diapositive</a:t>
            </a:r>
          </a:p>
        </p:txBody>
      </p:sp>
      <p:sp>
        <p:nvSpPr>
          <p:cNvPr id="33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Sous-titre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Photo en noir et blanc d’ombres projetées sur une structure en béton"/>
          <p:cNvSpPr>
            <a:spLocks noGrp="1"/>
          </p:cNvSpPr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43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44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6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62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Photo en gros plan et en noir et blanc d’un bâtiment à l’architecture complexe"/>
          <p:cNvSpPr>
            <a:spLocks noGrp="1"/>
          </p:cNvSpPr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72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73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Titre de diapositive</a:t>
            </a:r>
          </a:p>
        </p:txBody>
      </p:sp>
      <p:sp>
        <p:nvSpPr>
          <p:cNvPr id="82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Sous-titre de diapositive</a:t>
            </a:r>
          </a:p>
        </p:txBody>
      </p:sp>
      <p:sp>
        <p:nvSpPr>
          <p:cNvPr id="83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Titre de section</a:t>
            </a:r>
          </a:p>
        </p:txBody>
      </p:sp>
      <p:sp>
        <p:nvSpPr>
          <p:cNvPr id="9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Titre de diapositive</a:t>
            </a:r>
          </a:p>
        </p:txBody>
      </p:sp>
      <p:sp>
        <p:nvSpPr>
          <p:cNvPr id="3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d Barbier 16 janvier 2026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Ted Barbier 16 janvier 2026</a:t>
            </a:r>
          </a:p>
        </p:txBody>
      </p:sp>
      <p:sp>
        <p:nvSpPr>
          <p:cNvPr id="172" name="Orion-Dynamic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Orion-Dynamic</a:t>
            </a:r>
          </a:p>
        </p:txBody>
      </p:sp>
      <p:sp>
        <p:nvSpPr>
          <p:cNvPr id="173" name="Projet de déploiement et Infrastructure as Cod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Projet de déploiement et Infrastructure as Code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Améli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Amélioration</a:t>
            </a:r>
          </a:p>
        </p:txBody>
      </p:sp>
      <p:sp>
        <p:nvSpPr>
          <p:cNvPr id="212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Infrastructure as Cod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Infrastructure as Code</a:t>
            </a:r>
          </a:p>
          <a:p>
            <a:r>
              <a:t>Sécurité Réseau (Overlay)</a:t>
            </a:r>
          </a:p>
          <a:p>
            <a:r>
              <a:t>Observabilité</a:t>
            </a:r>
          </a:p>
        </p:txBody>
      </p:sp>
      <p:pic>
        <p:nvPicPr>
          <p:cNvPr id="214" name="Gemini_Generated_Image_eyy8m5eyy8m5eyy8.png" descr="Gemini_Generated_Image_eyy8m5eyy8m5eyy8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/>
          <a:stretch>
            <a:fillRect/>
          </a:stretch>
        </p:blipFill>
        <p:spPr>
          <a:xfrm>
            <a:off x="9065022" y="2682396"/>
            <a:ext cx="15310546" cy="83512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ommai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Sommaire</a:t>
            </a:r>
          </a:p>
        </p:txBody>
      </p:sp>
      <p:sp>
        <p:nvSpPr>
          <p:cNvPr id="176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Contexte et problématiqu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Contexte et problématique</a:t>
            </a:r>
          </a:p>
          <a:p>
            <a:r>
              <a:t>La solution Orion-Dynamic</a:t>
            </a:r>
          </a:p>
          <a:p>
            <a:r>
              <a:t>Choix d’architecture</a:t>
            </a:r>
          </a:p>
          <a:p>
            <a:r>
              <a:t>Choix techniques Clés</a:t>
            </a:r>
          </a:p>
          <a:p>
            <a:r>
              <a:t>Démonstration</a:t>
            </a:r>
          </a:p>
          <a:p>
            <a:r>
              <a:t>Bilan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ontex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Contexte</a:t>
            </a:r>
          </a:p>
        </p:txBody>
      </p:sp>
      <p:sp>
        <p:nvSpPr>
          <p:cNvPr id="180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Besoin de Volum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Besoin de Volume</a:t>
            </a:r>
          </a:p>
          <a:p>
            <a:r>
              <a:t>Infrastructure Jetable</a:t>
            </a:r>
          </a:p>
          <a:p>
            <a:r>
              <a:t>Hétérogénéité</a:t>
            </a:r>
          </a:p>
        </p:txBody>
      </p:sp>
      <p:pic>
        <p:nvPicPr>
          <p:cNvPr id="182" name="Gemini_Generated_Image_4fq0o14fq0o14fq0.png" descr="Gemini_Generated_Image_4fq0o14fq0o14fq0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1191" r="1191"/>
          <a:stretch>
            <a:fillRect/>
          </a:stretch>
        </p:blipFill>
        <p:spPr>
          <a:xfrm>
            <a:off x="10928105" y="-31107"/>
            <a:ext cx="13394562" cy="1372163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Orion-Dynami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Orion-Dynamic</a:t>
            </a:r>
          </a:p>
        </p:txBody>
      </p:sp>
      <p:sp>
        <p:nvSpPr>
          <p:cNvPr id="185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Le Concept Paa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 Concept PaaS</a:t>
            </a:r>
          </a:p>
          <a:p>
            <a:r>
              <a:t>Workflow Locatif</a:t>
            </a:r>
          </a:p>
          <a:p>
            <a:r>
              <a:t>Automatisation NoOps</a:t>
            </a:r>
          </a:p>
        </p:txBody>
      </p:sp>
      <p:pic>
        <p:nvPicPr>
          <p:cNvPr id="187" name="Gemini_Generated_Image_3lcg863lcg863lcg.png" descr="Gemini_Generated_Image_3lcg863lcg863lcg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1191" r="1191"/>
          <a:stretch>
            <a:fillRect/>
          </a:stretch>
        </p:blipFill>
        <p:spPr>
          <a:xfrm>
            <a:off x="11222684" y="270664"/>
            <a:ext cx="13088763" cy="1340837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Architec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Architectures</a:t>
            </a:r>
          </a:p>
        </p:txBody>
      </p:sp>
      <p:sp>
        <p:nvSpPr>
          <p:cNvPr id="190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1" name="Séparation Control/Data Plan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Séparation Control/Data Plane</a:t>
            </a:r>
          </a:p>
          <a:p>
            <a:r>
              <a:t>Philosophie Micro-services</a:t>
            </a:r>
          </a:p>
          <a:p>
            <a:r>
              <a:t>Modèle ”Push” (Agent)</a:t>
            </a:r>
          </a:p>
        </p:txBody>
      </p:sp>
      <p:pic>
        <p:nvPicPr>
          <p:cNvPr id="192" name="Gemini_Generated_Image_jual2ojual2ojual.png" descr="Gemini_Generated_Image_jual2ojual2ojual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6338" r="9115"/>
          <a:stretch>
            <a:fillRect/>
          </a:stretch>
        </p:blipFill>
        <p:spPr>
          <a:xfrm>
            <a:off x="10645066" y="2264033"/>
            <a:ext cx="13632233" cy="879493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hoix Techniqu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Choix Techniques</a:t>
            </a:r>
          </a:p>
        </p:txBody>
      </p:sp>
      <p:sp>
        <p:nvSpPr>
          <p:cNvPr id="195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Concurrence (ACID)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Concurrence (ACID)</a:t>
            </a:r>
          </a:p>
          <a:p>
            <a:r>
              <a:t>Performance (SKIP LOCKED)</a:t>
            </a:r>
          </a:p>
          <a:p>
            <a:r>
              <a:t>Sécurité (Ansible)</a:t>
            </a:r>
          </a:p>
        </p:txBody>
      </p:sp>
      <p:pic>
        <p:nvPicPr>
          <p:cNvPr id="197" name="Gemini_Generated_Image_gqzoimgqzoimgqzo.png" descr="Gemini_Generated_Image_gqzoimgqzoimgqzo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1362" r="1362" b="16570"/>
          <a:stretch>
            <a:fillRect/>
          </a:stretch>
        </p:blipFill>
        <p:spPr>
          <a:xfrm>
            <a:off x="10089456" y="3549958"/>
            <a:ext cx="14142540" cy="661609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ésilience &amp; Self-Heal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77520">
              <a:defRPr sz="6544" spc="-130"/>
            </a:lvl1pPr>
          </a:lstStyle>
          <a:p>
            <a:r>
              <a:t>Résilience &amp; Self-Healing</a:t>
            </a:r>
          </a:p>
        </p:txBody>
      </p:sp>
      <p:sp>
        <p:nvSpPr>
          <p:cNvPr id="200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Détection de pann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Détection de panne</a:t>
            </a:r>
          </a:p>
          <a:p>
            <a:r>
              <a:t>Migration à chaud</a:t>
            </a:r>
          </a:p>
          <a:p>
            <a:r>
              <a:t>Sécurité Post-Mortem</a:t>
            </a:r>
          </a:p>
        </p:txBody>
      </p:sp>
      <p:pic>
        <p:nvPicPr>
          <p:cNvPr id="202" name="Gemini_Generated_Image_sdx7o0sdx7o0sdx7.png" descr="Gemini_Generated_Image_sdx7o0sdx7o0sdx7.png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3205" r="3205"/>
          <a:stretch>
            <a:fillRect/>
          </a:stretch>
        </p:blipFill>
        <p:spPr>
          <a:xfrm>
            <a:off x="9488785" y="2537462"/>
            <a:ext cx="14826259" cy="864107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Démons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Démonstration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Bil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Bilan</a:t>
            </a:r>
          </a:p>
        </p:txBody>
      </p:sp>
      <p:sp>
        <p:nvSpPr>
          <p:cNvPr id="207" name="Sous-titre de diapositiv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8" name="Qualité Logicielle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Qualité Logicielle</a:t>
            </a:r>
          </a:p>
          <a:p>
            <a:r>
              <a:t>Architecture Replicable</a:t>
            </a:r>
          </a:p>
          <a:p>
            <a:r>
              <a:t>Bilan</a:t>
            </a:r>
          </a:p>
        </p:txBody>
      </p:sp>
      <p:pic>
        <p:nvPicPr>
          <p:cNvPr id="209" name="Photo en gros plan et en noir et blanc d’un bâtiment à l’architecture complexe" descr="Photo en gros plan et en noir et blanc d’un bâtiment à l’architecture complexe"/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t="15887" b="15887"/>
          <a:stretch>
            <a:fillRect/>
          </a:stretch>
        </p:blipFill>
        <p:spPr>
          <a:xfrm>
            <a:off x="12192000" y="1263650"/>
            <a:ext cx="10922000" cy="111887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581</Words>
  <Application>Microsoft Office PowerPoint</Application>
  <PresentationFormat>Personnalisé</PresentationFormat>
  <Paragraphs>67</Paragraphs>
  <Slides>10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Helvetica Neue</vt:lpstr>
      <vt:lpstr>Helvetica Neue Medium</vt:lpstr>
      <vt:lpstr>32_DynamicDark</vt:lpstr>
      <vt:lpstr>Orion-Dynamic</vt:lpstr>
      <vt:lpstr>Sommaire</vt:lpstr>
      <vt:lpstr>Contexte</vt:lpstr>
      <vt:lpstr>Orion-Dynamic</vt:lpstr>
      <vt:lpstr>Architectures</vt:lpstr>
      <vt:lpstr>Choix Techniques</vt:lpstr>
      <vt:lpstr>Résilience &amp; Self-Healing</vt:lpstr>
      <vt:lpstr>Démonstration</vt:lpstr>
      <vt:lpstr>Bilan</vt:lpstr>
      <vt:lpstr>Amélioration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Monsir 00</cp:lastModifiedBy>
  <cp:revision>1</cp:revision>
  <dcterms:modified xsi:type="dcterms:W3CDTF">2026-01-08T19:53:34Z</dcterms:modified>
</cp:coreProperties>
</file>